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30"/>
  </p:notesMasterIdLst>
  <p:sldIdLst>
    <p:sldId id="361" r:id="rId5"/>
    <p:sldId id="257" r:id="rId6"/>
    <p:sldId id="262" r:id="rId7"/>
    <p:sldId id="375" r:id="rId8"/>
    <p:sldId id="383" r:id="rId9"/>
    <p:sldId id="263" r:id="rId10"/>
    <p:sldId id="284" r:id="rId11"/>
    <p:sldId id="285" r:id="rId12"/>
    <p:sldId id="279" r:id="rId13"/>
    <p:sldId id="280" r:id="rId14"/>
    <p:sldId id="281" r:id="rId15"/>
    <p:sldId id="296" r:id="rId16"/>
    <p:sldId id="297" r:id="rId17"/>
    <p:sldId id="298" r:id="rId18"/>
    <p:sldId id="380" r:id="rId19"/>
    <p:sldId id="381" r:id="rId20"/>
    <p:sldId id="364" r:id="rId21"/>
    <p:sldId id="362" r:id="rId22"/>
    <p:sldId id="290" r:id="rId23"/>
    <p:sldId id="301" r:id="rId24"/>
    <p:sldId id="363" r:id="rId25"/>
    <p:sldId id="303" r:id="rId26"/>
    <p:sldId id="302" r:id="rId27"/>
    <p:sldId id="305" r:id="rId28"/>
    <p:sldId id="306" r:id="rId29"/>
  </p:sldIdLst>
  <p:sldSz cx="9144000" cy="5143500" type="screen16x9"/>
  <p:notesSz cx="6858000" cy="9144000"/>
  <p:embeddedFontLst>
    <p:embeddedFont>
      <p:font typeface="Anton" pitchFamily="2" charset="0"/>
      <p:regular r:id="rId31"/>
    </p:embeddedFont>
    <p:embeddedFont>
      <p:font typeface="DM Sans" pitchFamily="2" charset="0"/>
      <p:regular r:id="rId32"/>
      <p:bold r:id="rId33"/>
      <p:italic r:id="rId34"/>
      <p:boldItalic r:id="rId35"/>
    </p:embeddedFont>
    <p:embeddedFont>
      <p:font typeface="Helvetica Neue Ligh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1af22068b0_8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extLst>
      <p:ext uri="{BB962C8B-B14F-4D97-AF65-F5344CB8AC3E}">
        <p14:creationId xmlns:p14="http://schemas.microsoft.com/office/powerpoint/2010/main" val="308634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af22068b0_8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374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af22068b0_4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1af22068b0_4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1388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267f3579e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Usar para Actividades en clase.</a:t>
            </a:r>
            <a:endParaRPr dirty="0">
              <a:latin typeface="DM Sans"/>
              <a:ea typeface="DM Sans"/>
              <a:cs typeface="DM Sans"/>
              <a:sym typeface="DM Sans"/>
            </a:endParaRPr>
          </a:p>
        </p:txBody>
      </p:sp>
    </p:spTree>
    <p:extLst>
      <p:ext uri="{BB962C8B-B14F-4D97-AF65-F5344CB8AC3E}">
        <p14:creationId xmlns:p14="http://schemas.microsoft.com/office/powerpoint/2010/main" val="2862739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267f3579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45116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a:extLst>
            <a:ext uri="{FF2B5EF4-FFF2-40B4-BE49-F238E27FC236}">
              <a16:creationId xmlns:a16="http://schemas.microsoft.com/office/drawing/2014/main" id="{DE2070C3-FF3C-84BA-A306-CADB0DC974FC}"/>
            </a:ext>
          </a:extLst>
        </p:cNvPr>
        <p:cNvGrpSpPr/>
        <p:nvPr/>
      </p:nvGrpSpPr>
      <p:grpSpPr>
        <a:xfrm>
          <a:off x="0" y="0"/>
          <a:ext cx="0" cy="0"/>
          <a:chOff x="0" y="0"/>
          <a:chExt cx="0" cy="0"/>
        </a:xfrm>
      </p:grpSpPr>
      <p:sp>
        <p:nvSpPr>
          <p:cNvPr id="739" name="Google Shape;739;g124cbfe83dc_1_229:notes">
            <a:extLst>
              <a:ext uri="{FF2B5EF4-FFF2-40B4-BE49-F238E27FC236}">
                <a16:creationId xmlns:a16="http://schemas.microsoft.com/office/drawing/2014/main" id="{A47D1F52-8A9D-931D-CB66-0D97FA708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a:extLst>
              <a:ext uri="{FF2B5EF4-FFF2-40B4-BE49-F238E27FC236}">
                <a16:creationId xmlns:a16="http://schemas.microsoft.com/office/drawing/2014/main" id="{F1F772A5-03B2-D0B9-84F1-0C74C7F6A1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4028610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DAF7FDED-D404-23C7-71A3-D4FBE8F3D806}"/>
            </a:ext>
          </a:extLst>
        </p:cNvPr>
        <p:cNvGrpSpPr/>
        <p:nvPr/>
      </p:nvGrpSpPr>
      <p:grpSpPr>
        <a:xfrm>
          <a:off x="0" y="0"/>
          <a:ext cx="0" cy="0"/>
          <a:chOff x="0" y="0"/>
          <a:chExt cx="0" cy="0"/>
        </a:xfrm>
      </p:grpSpPr>
      <p:sp>
        <p:nvSpPr>
          <p:cNvPr id="780" name="Google Shape;780;g12671ed7bcf_0_40:notes">
            <a:extLst>
              <a:ext uri="{FF2B5EF4-FFF2-40B4-BE49-F238E27FC236}">
                <a16:creationId xmlns:a16="http://schemas.microsoft.com/office/drawing/2014/main" id="{DC90995D-1FED-159F-E968-556B857D1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1ed7bcf_0_40:notes">
            <a:extLst>
              <a:ext uri="{FF2B5EF4-FFF2-40B4-BE49-F238E27FC236}">
                <a16:creationId xmlns:a16="http://schemas.microsoft.com/office/drawing/2014/main" id="{3FED29A9-5A50-7272-6581-2DFA24EA89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15409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6999CA1E-D370-5E6C-23F3-3D41AF52CA8E}"/>
            </a:ext>
          </a:extLst>
        </p:cNvPr>
        <p:cNvGrpSpPr/>
        <p:nvPr/>
      </p:nvGrpSpPr>
      <p:grpSpPr>
        <a:xfrm>
          <a:off x="0" y="0"/>
          <a:ext cx="0" cy="0"/>
          <a:chOff x="0" y="0"/>
          <a:chExt cx="0" cy="0"/>
        </a:xfrm>
      </p:grpSpPr>
      <p:sp>
        <p:nvSpPr>
          <p:cNvPr id="790" name="Google Shape;790;g12671ed7bcf_0_49:notes">
            <a:extLst>
              <a:ext uri="{FF2B5EF4-FFF2-40B4-BE49-F238E27FC236}">
                <a16:creationId xmlns:a16="http://schemas.microsoft.com/office/drawing/2014/main" id="{84BD25A5-70C2-A0BB-1C0B-2F381D535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2671ed7bcf_0_49:notes">
            <a:extLst>
              <a:ext uri="{FF2B5EF4-FFF2-40B4-BE49-F238E27FC236}">
                <a16:creationId xmlns:a16="http://schemas.microsoft.com/office/drawing/2014/main" id="{7DA8517F-A87F-292B-BA91-C1E2972E2D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34634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671ed7bc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671ed7b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67f3578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40956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60516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24cbfe83dc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45d6b95a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2027500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3-B 5">
  <p:cSld name="03-B 5">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extLst>
      <p:ext uri="{BB962C8B-B14F-4D97-AF65-F5344CB8AC3E}">
        <p14:creationId xmlns:p14="http://schemas.microsoft.com/office/powerpoint/2010/main" val="415353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1" r:id="rId1"/>
    <p:sldLayoutId id="2147483713" r:id="rId2"/>
    <p:sldLayoutId id="2147483714" r:id="rId3"/>
    <p:sldLayoutId id="2147483715" r:id="rId4"/>
    <p:sldLayoutId id="2147483718" r:id="rId5"/>
    <p:sldLayoutId id="2147483719" r:id="rId6"/>
    <p:sldLayoutId id="2147483721" r:id="rId7"/>
    <p:sldLayoutId id="214748380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1" r:id="rId5"/>
    <p:sldLayoutId id="2147483794" r:id="rId6"/>
    <p:sldLayoutId id="2147483796" r:id="rId7"/>
    <p:sldLayoutId id="214748380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8.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8.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03</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24"/>
        <p:cNvGrpSpPr/>
        <p:nvPr/>
      </p:nvGrpSpPr>
      <p:grpSpPr>
        <a:xfrm>
          <a:off x="0" y="0"/>
          <a:ext cx="0" cy="0"/>
          <a:chOff x="0" y="0"/>
          <a:chExt cx="0" cy="0"/>
        </a:xfrm>
      </p:grpSpPr>
      <p:sp>
        <p:nvSpPr>
          <p:cNvPr id="825" name="Google Shape;825;p19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826" name="Google Shape;826;p196"/>
          <p:cNvSpPr txBox="1"/>
          <p:nvPr/>
        </p:nvSpPr>
        <p:spPr>
          <a:xfrm>
            <a:off x="473350" y="1473700"/>
            <a:ext cx="8347500" cy="347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dirty="0">
                <a:solidFill>
                  <a:srgbClr val="B7B7B7"/>
                </a:solidFill>
                <a:latin typeface="DM Sans"/>
                <a:ea typeface="DM Sans"/>
                <a:cs typeface="DM Sans"/>
                <a:sym typeface="DM Sans"/>
              </a:rPr>
              <a:t>En esta instancia de la clase</a:t>
            </a:r>
            <a:r>
              <a:rPr lang="es" sz="2200" b="1" dirty="0">
                <a:solidFill>
                  <a:srgbClr val="B7B7B7"/>
                </a:solidFill>
                <a:latin typeface="DM Sans"/>
                <a:ea typeface="DM Sans"/>
                <a:cs typeface="DM Sans"/>
                <a:sym typeface="DM Sans"/>
              </a:rPr>
              <a:t> repasaremos </a:t>
            </a:r>
            <a:r>
              <a:rPr lang="es" sz="2200" dirty="0">
                <a:solidFill>
                  <a:srgbClr val="B7B7B7"/>
                </a:solidFill>
                <a:latin typeface="DM Sans"/>
                <a:ea typeface="DM Sans"/>
                <a:cs typeface="DM Sans"/>
                <a:sym typeface="DM Sans"/>
              </a:rPr>
              <a:t>algunos de los conceptos vistos en clase con una aplicación</a:t>
            </a:r>
            <a:endParaRPr sz="2200" dirty="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dirty="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dirty="0">
                <a:solidFill>
                  <a:srgbClr val="83AEFB"/>
                </a:solidFill>
                <a:latin typeface="DM Sans"/>
                <a:ea typeface="DM Sans"/>
                <a:cs typeface="DM Sans"/>
                <a:sym typeface="DM Sans"/>
              </a:rPr>
              <a:t>¿De qué manera?</a:t>
            </a:r>
            <a:endParaRPr sz="2200" b="1" dirty="0">
              <a:solidFill>
                <a:srgbClr val="83AEFB"/>
              </a:solidFill>
              <a:latin typeface="DM Sans"/>
              <a:ea typeface="DM Sans"/>
              <a:cs typeface="DM Sans"/>
              <a:sym typeface="DM Sans"/>
            </a:endParaRPr>
          </a:p>
          <a:p>
            <a:pPr marL="0" lvl="0" indent="0" algn="l" rtl="0">
              <a:spcBef>
                <a:spcPts val="0"/>
              </a:spcBef>
              <a:spcAft>
                <a:spcPts val="0"/>
              </a:spcAft>
              <a:buNone/>
            </a:pPr>
            <a:r>
              <a:rPr lang="es" sz="2200" dirty="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dirty="0">
              <a:solidFill>
                <a:srgbClr val="B7B7B7"/>
              </a:solidFill>
              <a:latin typeface="DM Sans"/>
              <a:ea typeface="DM Sans"/>
              <a:cs typeface="DM Sans"/>
              <a:sym typeface="DM Sans"/>
            </a:endParaRPr>
          </a:p>
          <a:p>
            <a:pPr marL="0" lvl="0" indent="0" algn="l" rtl="0">
              <a:spcBef>
                <a:spcPts val="0"/>
              </a:spcBef>
              <a:spcAft>
                <a:spcPts val="0"/>
              </a:spcAft>
              <a:buNone/>
            </a:pPr>
            <a:endParaRPr sz="2200" dirty="0">
              <a:solidFill>
                <a:srgbClr val="B7B7B7"/>
              </a:solidFill>
              <a:latin typeface="DM Sans"/>
              <a:ea typeface="DM Sans"/>
              <a:cs typeface="DM Sans"/>
              <a:sym typeface="DM Sans"/>
            </a:endParaRPr>
          </a:p>
          <a:p>
            <a:pPr marL="0" lvl="0" indent="0" algn="l" rtl="0">
              <a:spcBef>
                <a:spcPts val="0"/>
              </a:spcBef>
              <a:spcAft>
                <a:spcPts val="0"/>
              </a:spcAft>
              <a:buNone/>
            </a:pPr>
            <a:r>
              <a:rPr lang="es" sz="1600" dirty="0">
                <a:solidFill>
                  <a:srgbClr val="B7B7B7"/>
                </a:solidFill>
                <a:latin typeface="DM Sans"/>
                <a:ea typeface="DM Sans"/>
                <a:cs typeface="DM Sans"/>
                <a:sym typeface="DM Sans"/>
              </a:rPr>
              <a:t>Tiempo estimado: </a:t>
            </a:r>
            <a:r>
              <a:rPr lang="es" sz="1600" b="1" dirty="0">
                <a:solidFill>
                  <a:srgbClr val="83AEFB"/>
                </a:solidFill>
                <a:latin typeface="DM Sans"/>
                <a:ea typeface="DM Sans"/>
                <a:cs typeface="DM Sans"/>
                <a:sym typeface="DM Sans"/>
              </a:rPr>
              <a:t>20</a:t>
            </a:r>
            <a:r>
              <a:rPr lang="es" sz="1600" b="1" dirty="0">
                <a:solidFill>
                  <a:srgbClr val="B7B7B7"/>
                </a:solidFill>
                <a:latin typeface="DM Sans"/>
                <a:ea typeface="DM Sans"/>
                <a:cs typeface="DM Sans"/>
                <a:sym typeface="DM Sans"/>
              </a:rPr>
              <a:t> </a:t>
            </a:r>
            <a:r>
              <a:rPr lang="es" sz="1600" b="1" dirty="0">
                <a:solidFill>
                  <a:srgbClr val="83AEFB"/>
                </a:solidFill>
                <a:latin typeface="DM Sans"/>
                <a:ea typeface="DM Sans"/>
                <a:cs typeface="DM Sans"/>
                <a:sym typeface="DM Sans"/>
              </a:rPr>
              <a:t>minutos</a:t>
            </a:r>
            <a:endParaRPr sz="1600" b="1" dirty="0">
              <a:solidFill>
                <a:srgbClr val="83AEFB"/>
              </a:solidFill>
              <a:latin typeface="DM Sans"/>
              <a:ea typeface="DM Sans"/>
              <a:cs typeface="DM Sans"/>
              <a:sym typeface="DM Sans"/>
            </a:endParaRPr>
          </a:p>
        </p:txBody>
      </p:sp>
      <p:grpSp>
        <p:nvGrpSpPr>
          <p:cNvPr id="827" name="Google Shape;827;p196"/>
          <p:cNvGrpSpPr/>
          <p:nvPr/>
        </p:nvGrpSpPr>
        <p:grpSpPr>
          <a:xfrm>
            <a:off x="473351" y="619523"/>
            <a:ext cx="738900" cy="738900"/>
            <a:chOff x="473351" y="619523"/>
            <a:chExt cx="738900" cy="738900"/>
          </a:xfrm>
        </p:grpSpPr>
        <p:sp>
          <p:nvSpPr>
            <p:cNvPr id="828" name="Google Shape;828;p19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p19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404550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833"/>
        <p:cNvGrpSpPr/>
        <p:nvPr/>
      </p:nvGrpSpPr>
      <p:grpSpPr>
        <a:xfrm>
          <a:off x="0" y="0"/>
          <a:ext cx="0" cy="0"/>
          <a:chOff x="0" y="0"/>
          <a:chExt cx="0" cy="0"/>
        </a:xfrm>
      </p:grpSpPr>
      <p:grpSp>
        <p:nvGrpSpPr>
          <p:cNvPr id="834" name="Google Shape;834;p197"/>
          <p:cNvGrpSpPr/>
          <p:nvPr/>
        </p:nvGrpSpPr>
        <p:grpSpPr>
          <a:xfrm>
            <a:off x="457350" y="468286"/>
            <a:ext cx="431074" cy="431074"/>
            <a:chOff x="473351" y="619523"/>
            <a:chExt cx="738900" cy="738900"/>
          </a:xfrm>
        </p:grpSpPr>
        <p:sp>
          <p:nvSpPr>
            <p:cNvPr id="835" name="Google Shape;835;p19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6" name="Google Shape;836;p1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37" name="Google Shape;837;p197"/>
          <p:cNvSpPr txBox="1"/>
          <p:nvPr/>
        </p:nvSpPr>
        <p:spPr>
          <a:xfrm>
            <a:off x="394800" y="899375"/>
            <a:ext cx="85242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
        <p:nvSpPr>
          <p:cNvPr id="838" name="Google Shape;838;p19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39" name="Google Shape;839;p197"/>
          <p:cNvSpPr txBox="1"/>
          <p:nvPr/>
        </p:nvSpPr>
        <p:spPr>
          <a:xfrm>
            <a:off x="394800" y="1704300"/>
            <a:ext cx="81393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¿Cómo lo hacemos? </a:t>
            </a:r>
            <a:r>
              <a:rPr lang="es" sz="1350" b="1" dirty="0">
                <a:latin typeface="DM Sans"/>
                <a:ea typeface="DM Sans"/>
                <a:cs typeface="DM Sans"/>
                <a:sym typeface="DM Sans"/>
              </a:rPr>
              <a:t>Se creará una clase que permitirá llevar una gestión completa de usuarios que deseen acceder a dichos eventos.</a:t>
            </a:r>
            <a:endParaRPr sz="1350" b="1" dirty="0">
              <a:latin typeface="DM Sans"/>
              <a:ea typeface="DM Sans"/>
              <a:cs typeface="DM Sans"/>
              <a:sym typeface="DM Sans"/>
            </a:endParaRPr>
          </a:p>
          <a:p>
            <a:pPr marL="0" lvl="0" indent="0" algn="l" rtl="0">
              <a:spcBef>
                <a:spcPts val="0"/>
              </a:spcBef>
              <a:spcAft>
                <a:spcPts val="0"/>
              </a:spcAft>
              <a:buNone/>
            </a:pPr>
            <a:endParaRPr sz="1350" b="1"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Definir clase TicketManager, el cual tendrá un arreglo de eventos que iniciará vacío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La clase debe contar con una variable privada “precioBaseDeGanancia”, la cual añadirá un costo adicional al precio de cada evento.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“getEventos” El cual mostrará los eventos guardados.</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“agregarEvento” El cual recibirá los siguientes parámetros:</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nombre</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lugar</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precio (deberá agregarse un 0.15 del valor original)</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capacidad (50 por defecto)</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fecha (hoy por defecto)</a:t>
            </a:r>
            <a:endParaRPr sz="1350" dirty="0">
              <a:latin typeface="DM Sans"/>
              <a:ea typeface="DM Sans"/>
              <a:cs typeface="DM Sans"/>
              <a:sym typeface="DM Sans"/>
            </a:endParaRPr>
          </a:p>
          <a:p>
            <a:pPr marL="457200" lvl="0" indent="0" algn="l" rtl="0">
              <a:spcBef>
                <a:spcPts val="0"/>
              </a:spcBef>
              <a:spcAft>
                <a:spcPts val="0"/>
              </a:spcAft>
              <a:buNone/>
            </a:pPr>
            <a:r>
              <a:rPr lang="es" sz="1350" dirty="0">
                <a:latin typeface="DM Sans"/>
                <a:ea typeface="DM Sans"/>
                <a:cs typeface="DM Sans"/>
                <a:sym typeface="DM Sans"/>
              </a:rPr>
              <a:t>El método deberá crear además el campo id autoincrementable y el campo “participantes” que siempre iniciará con un arreglo vacío.</a:t>
            </a:r>
            <a:endParaRPr sz="1350" dirty="0">
              <a:latin typeface="DM Sans"/>
              <a:ea typeface="DM Sans"/>
              <a:cs typeface="DM Sans"/>
              <a:sym typeface="DM Sans"/>
            </a:endParaRPr>
          </a:p>
          <a:p>
            <a:pPr marL="457200" lvl="0" indent="0" algn="l" rtl="0">
              <a:lnSpc>
                <a:spcPct val="115000"/>
              </a:lnSpc>
              <a:spcBef>
                <a:spcPts val="0"/>
              </a:spcBef>
              <a:spcAft>
                <a:spcPts val="0"/>
              </a:spcAft>
              <a:buNone/>
            </a:pPr>
            <a:endParaRPr sz="1350" dirty="0">
              <a:latin typeface="DM Sans"/>
              <a:ea typeface="DM Sans"/>
              <a:cs typeface="DM Sans"/>
              <a:sym typeface="DM Sans"/>
            </a:endParaRPr>
          </a:p>
        </p:txBody>
      </p:sp>
    </p:spTree>
    <p:extLst>
      <p:ext uri="{BB962C8B-B14F-4D97-AF65-F5344CB8AC3E}">
        <p14:creationId xmlns:p14="http://schemas.microsoft.com/office/powerpoint/2010/main" val="3870080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843"/>
        <p:cNvGrpSpPr/>
        <p:nvPr/>
      </p:nvGrpSpPr>
      <p:grpSpPr>
        <a:xfrm>
          <a:off x="0" y="0"/>
          <a:ext cx="0" cy="0"/>
          <a:chOff x="0" y="0"/>
          <a:chExt cx="0" cy="0"/>
        </a:xfrm>
      </p:grpSpPr>
      <p:pic>
        <p:nvPicPr>
          <p:cNvPr id="844" name="Google Shape;844;p19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5" name="Google Shape;845;p198"/>
          <p:cNvSpPr txBox="1"/>
          <p:nvPr/>
        </p:nvSpPr>
        <p:spPr>
          <a:xfrm>
            <a:off x="322975" y="1722275"/>
            <a:ext cx="7969500" cy="2886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“agregarUsuario”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 (debe existir, agregar validaciones)</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usuario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evaluar que el evento exista y que el usuario no haya estado registrado previamente (validación de fecha y capacidad se evitará para no alargar el reto)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Si todo está en orden, debe agregar el id del usuario en el arreglo “participantes” de ese evento.</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“ponerEventoEnGira”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localidad</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fecha</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copiar el evento existente, con una nueva localidad, nueva fecha, nuevo id y sus participantes vacíos (Usar spread operator para el resto de las propiedades)</a:t>
            </a:r>
            <a:endParaRPr sz="1350">
              <a:latin typeface="DM Sans"/>
              <a:ea typeface="DM Sans"/>
              <a:cs typeface="DM Sans"/>
              <a:sym typeface="DM Sans"/>
            </a:endParaRPr>
          </a:p>
        </p:txBody>
      </p:sp>
      <p:grpSp>
        <p:nvGrpSpPr>
          <p:cNvPr id="846" name="Google Shape;846;p198"/>
          <p:cNvGrpSpPr/>
          <p:nvPr/>
        </p:nvGrpSpPr>
        <p:grpSpPr>
          <a:xfrm>
            <a:off x="457350" y="468286"/>
            <a:ext cx="431074" cy="431074"/>
            <a:chOff x="473351" y="619523"/>
            <a:chExt cx="738900" cy="738900"/>
          </a:xfrm>
        </p:grpSpPr>
        <p:sp>
          <p:nvSpPr>
            <p:cNvPr id="847" name="Google Shape;847;p19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8" name="Google Shape;848;p198"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849" name="Google Shape;849;p19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0" name="Google Shape;850;p198"/>
          <p:cNvSpPr txBox="1"/>
          <p:nvPr/>
        </p:nvSpPr>
        <p:spPr>
          <a:xfrm>
            <a:off x="394800" y="899375"/>
            <a:ext cx="8567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60084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95"/>
        <p:cNvGrpSpPr/>
        <p:nvPr/>
      </p:nvGrpSpPr>
      <p:grpSpPr>
        <a:xfrm>
          <a:off x="0" y="0"/>
          <a:ext cx="0" cy="0"/>
          <a:chOff x="0" y="0"/>
          <a:chExt cx="0" cy="0"/>
        </a:xfrm>
      </p:grpSpPr>
      <p:grpSp>
        <p:nvGrpSpPr>
          <p:cNvPr id="596" name="Google Shape;596;p158"/>
          <p:cNvGrpSpPr/>
          <p:nvPr/>
        </p:nvGrpSpPr>
        <p:grpSpPr>
          <a:xfrm>
            <a:off x="4202556" y="994173"/>
            <a:ext cx="738900" cy="738900"/>
            <a:chOff x="974706" y="2467173"/>
            <a:chExt cx="738900" cy="738900"/>
          </a:xfrm>
        </p:grpSpPr>
        <p:sp>
          <p:nvSpPr>
            <p:cNvPr id="597" name="Google Shape;597;p1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8" name="Google Shape;598;p15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99" name="Google Shape;599;p158"/>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highlight>
                <a:srgbClr val="EAFF6A"/>
              </a:highlight>
              <a:latin typeface="DM Sans"/>
              <a:ea typeface="DM Sans"/>
              <a:cs typeface="DM Sans"/>
              <a:sym typeface="DM Sans"/>
            </a:endParaRPr>
          </a:p>
        </p:txBody>
      </p:sp>
      <p:sp>
        <p:nvSpPr>
          <p:cNvPr id="600" name="Google Shape;600;p158"/>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dirty="0">
                <a:solidFill>
                  <a:srgbClr val="83AEFB"/>
                </a:solidFill>
                <a:latin typeface="DM Sans"/>
                <a:ea typeface="DM Sans"/>
                <a:cs typeface="DM Sans"/>
                <a:sym typeface="DM Sans"/>
              </a:rPr>
              <a:t>Duración: </a:t>
            </a:r>
            <a:r>
              <a:rPr lang="es" sz="2000" b="1" dirty="0">
                <a:solidFill>
                  <a:srgbClr val="83AEFB"/>
                </a:solidFill>
                <a:latin typeface="DM Sans"/>
                <a:ea typeface="DM Sans"/>
                <a:cs typeface="DM Sans"/>
                <a:sym typeface="DM Sans"/>
              </a:rPr>
              <a:t>10 min</a:t>
            </a:r>
            <a:endParaRPr sz="2000" b="1" i="0" u="none" strike="noStrike" cap="none" dirty="0">
              <a:solidFill>
                <a:srgbClr val="83AEFB"/>
              </a:solidFill>
              <a:latin typeface="DM Sans"/>
              <a:ea typeface="DM Sans"/>
              <a:cs typeface="DM Sans"/>
              <a:sym typeface="DM Sans"/>
            </a:endParaRPr>
          </a:p>
        </p:txBody>
      </p:sp>
      <p:sp>
        <p:nvSpPr>
          <p:cNvPr id="601" name="Google Shape;601;p158"/>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dirty="0">
                <a:solidFill>
                  <a:srgbClr val="999999"/>
                </a:solidFill>
                <a:latin typeface="DM Sans"/>
                <a:ea typeface="DM Sans"/>
                <a:cs typeface="DM Sans"/>
                <a:sym typeface="DM Sans"/>
              </a:rPr>
              <a:t>Actividad de repaso para fortalecer conceptos de node y javascript</a:t>
            </a:r>
            <a:endParaRPr sz="2000" b="0" i="0" u="none" strike="noStrike" cap="none" dirty="0">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29666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05"/>
        <p:cNvGrpSpPr/>
        <p:nvPr/>
      </p:nvGrpSpPr>
      <p:grpSpPr>
        <a:xfrm>
          <a:off x="0" y="0"/>
          <a:ext cx="0" cy="0"/>
          <a:chOff x="0" y="0"/>
          <a:chExt cx="0" cy="0"/>
        </a:xfrm>
      </p:grpSpPr>
      <p:grpSp>
        <p:nvGrpSpPr>
          <p:cNvPr id="606" name="Google Shape;606;p159"/>
          <p:cNvGrpSpPr/>
          <p:nvPr/>
        </p:nvGrpSpPr>
        <p:grpSpPr>
          <a:xfrm>
            <a:off x="457347" y="424337"/>
            <a:ext cx="431074" cy="431074"/>
            <a:chOff x="974706" y="2467173"/>
            <a:chExt cx="738900" cy="738900"/>
          </a:xfrm>
        </p:grpSpPr>
        <p:sp>
          <p:nvSpPr>
            <p:cNvPr id="607" name="Google Shape;607;p1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8" name="Google Shape;608;p1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9" name="Google Shape;609;p159"/>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latin typeface="DM Sans"/>
              <a:ea typeface="DM Sans"/>
              <a:cs typeface="DM Sans"/>
              <a:sym typeface="DM Sans"/>
            </a:endParaRPr>
          </a:p>
        </p:txBody>
      </p:sp>
      <p:pic>
        <p:nvPicPr>
          <p:cNvPr id="610" name="Google Shape;610;p15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11" name="Google Shape;611;p159"/>
          <p:cNvSpPr txBox="1"/>
          <p:nvPr/>
        </p:nvSpPr>
        <p:spPr>
          <a:xfrm>
            <a:off x="549525" y="2480625"/>
            <a:ext cx="7566900" cy="1223382"/>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proyecto de node que genere 10000 números aleatorios en un rango de 1 a 20.</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objeto </a:t>
            </a:r>
            <a:r>
              <a:rPr lang="es" sz="1350" dirty="0">
                <a:solidFill>
                  <a:schemeClr val="dk1"/>
                </a:solidFill>
                <a:highlight>
                  <a:schemeClr val="lt1"/>
                </a:highlight>
                <a:latin typeface="DM Sans"/>
                <a:ea typeface="DM Sans"/>
                <a:cs typeface="DM Sans"/>
                <a:sym typeface="DM Sans"/>
              </a:rPr>
              <a:t>cuyas claves sean los números generados y el valor asociado a cada clave será la cantidad de veces que salió dicho número. Representar por consola los resultados.</a:t>
            </a:r>
            <a:endParaRPr sz="1350" dirty="0">
              <a:latin typeface="DM Sans"/>
              <a:ea typeface="DM Sans"/>
              <a:cs typeface="DM Sans"/>
              <a:sym typeface="DM Sans"/>
            </a:endParaRPr>
          </a:p>
        </p:txBody>
      </p:sp>
      <p:sp>
        <p:nvSpPr>
          <p:cNvPr id="612" name="Google Shape;612;p15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dirty="0">
                <a:solidFill>
                  <a:schemeClr val="dk1"/>
                </a:solidFill>
                <a:latin typeface="DM Sans"/>
                <a:ea typeface="DM Sans"/>
                <a:cs typeface="DM Sans"/>
                <a:sym typeface="DM Sans"/>
              </a:rPr>
              <a:t>ACTIVIDAD EN CLASE</a:t>
            </a:r>
            <a:endParaRPr sz="1400" b="0" i="0" u="none" strike="noStrike" cap="none"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72078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41">
          <a:extLst>
            <a:ext uri="{FF2B5EF4-FFF2-40B4-BE49-F238E27FC236}">
              <a16:creationId xmlns:a16="http://schemas.microsoft.com/office/drawing/2014/main" id="{484E1EA4-1484-CB0C-FDD2-B529E5CDA4BE}"/>
            </a:ext>
          </a:extLst>
        </p:cNvPr>
        <p:cNvGrpSpPr/>
        <p:nvPr/>
      </p:nvGrpSpPr>
      <p:grpSpPr>
        <a:xfrm>
          <a:off x="0" y="0"/>
          <a:ext cx="0" cy="0"/>
          <a:chOff x="0" y="0"/>
          <a:chExt cx="0" cy="0"/>
        </a:xfrm>
      </p:grpSpPr>
      <p:sp>
        <p:nvSpPr>
          <p:cNvPr id="742" name="Google Shape;742;p184">
            <a:extLst>
              <a:ext uri="{FF2B5EF4-FFF2-40B4-BE49-F238E27FC236}">
                <a16:creationId xmlns:a16="http://schemas.microsoft.com/office/drawing/2014/main" id="{78278D4F-E6BE-4EBD-C53F-CE93934AAA37}"/>
              </a:ext>
            </a:extLst>
          </p:cNvPr>
          <p:cNvSpPr txBox="1"/>
          <p:nvPr/>
        </p:nvSpPr>
        <p:spPr>
          <a:xfrm>
            <a:off x="1461288" y="1648200"/>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Ejercitación Archivos </a:t>
            </a:r>
            <a:r>
              <a:rPr lang="es" sz="4000" b="1" dirty="0">
                <a:solidFill>
                  <a:schemeClr val="accent4"/>
                </a:solidFill>
                <a:latin typeface="DM Sans"/>
                <a:ea typeface="DM Sans"/>
                <a:cs typeface="DM Sans"/>
                <a:sym typeface="DM Sans"/>
              </a:rPr>
              <a:t>dependencia fs</a:t>
            </a:r>
            <a:endParaRPr sz="4000" b="1" i="0" u="none" strike="noStrike" cap="none" dirty="0">
              <a:solidFill>
                <a:schemeClr val="accent4"/>
              </a:solidFill>
              <a:latin typeface="DM Sans"/>
              <a:ea typeface="DM Sans"/>
              <a:cs typeface="DM Sans"/>
              <a:sym typeface="DM Sans"/>
            </a:endParaRPr>
          </a:p>
        </p:txBody>
      </p:sp>
    </p:spTree>
    <p:extLst>
      <p:ext uri="{BB962C8B-B14F-4D97-AF65-F5344CB8AC3E}">
        <p14:creationId xmlns:p14="http://schemas.microsoft.com/office/powerpoint/2010/main" val="188947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82">
          <a:extLst>
            <a:ext uri="{FF2B5EF4-FFF2-40B4-BE49-F238E27FC236}">
              <a16:creationId xmlns:a16="http://schemas.microsoft.com/office/drawing/2014/main" id="{A5A15221-AD08-72E2-9167-E1B7A879945B}"/>
            </a:ext>
          </a:extLst>
        </p:cNvPr>
        <p:cNvGrpSpPr/>
        <p:nvPr/>
      </p:nvGrpSpPr>
      <p:grpSpPr>
        <a:xfrm>
          <a:off x="0" y="0"/>
          <a:ext cx="0" cy="0"/>
          <a:chOff x="0" y="0"/>
          <a:chExt cx="0" cy="0"/>
        </a:xfrm>
      </p:grpSpPr>
      <p:grpSp>
        <p:nvGrpSpPr>
          <p:cNvPr id="783" name="Google Shape;783;p192">
            <a:extLst>
              <a:ext uri="{FF2B5EF4-FFF2-40B4-BE49-F238E27FC236}">
                <a16:creationId xmlns:a16="http://schemas.microsoft.com/office/drawing/2014/main" id="{F29D24E7-0813-831F-3491-D6C542C043BE}"/>
              </a:ext>
            </a:extLst>
          </p:cNvPr>
          <p:cNvGrpSpPr/>
          <p:nvPr/>
        </p:nvGrpSpPr>
        <p:grpSpPr>
          <a:xfrm>
            <a:off x="4202556" y="994173"/>
            <a:ext cx="738900" cy="738900"/>
            <a:chOff x="974706" y="2467173"/>
            <a:chExt cx="738900" cy="738900"/>
          </a:xfrm>
        </p:grpSpPr>
        <p:sp>
          <p:nvSpPr>
            <p:cNvPr id="784" name="Google Shape;784;p192">
              <a:extLst>
                <a:ext uri="{FF2B5EF4-FFF2-40B4-BE49-F238E27FC236}">
                  <a16:creationId xmlns:a16="http://schemas.microsoft.com/office/drawing/2014/main" id="{E7BD7A76-9B06-028A-8C8B-6F8930990327}"/>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5" name="Google Shape;785;p192" title="ícono de actividad en clase">
              <a:extLst>
                <a:ext uri="{FF2B5EF4-FFF2-40B4-BE49-F238E27FC236}">
                  <a16:creationId xmlns:a16="http://schemas.microsoft.com/office/drawing/2014/main" id="{055BF83E-B7F0-2AF0-2FA6-8E947CB2315D}"/>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6" name="Google Shape;786;p192">
            <a:extLst>
              <a:ext uri="{FF2B5EF4-FFF2-40B4-BE49-F238E27FC236}">
                <a16:creationId xmlns:a16="http://schemas.microsoft.com/office/drawing/2014/main" id="{2C9E064D-89BD-7355-9261-5647CF2D4CCF}"/>
              </a:ext>
            </a:extLst>
          </p:cNvPr>
          <p:cNvSpPr txBox="1"/>
          <p:nvPr/>
        </p:nvSpPr>
        <p:spPr>
          <a:xfrm>
            <a:off x="1461300" y="2208625"/>
            <a:ext cx="609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highlight>
                <a:srgbClr val="EAFF6A"/>
              </a:highlight>
              <a:latin typeface="DM Sans"/>
              <a:ea typeface="DM Sans"/>
              <a:cs typeface="DM Sans"/>
              <a:sym typeface="DM Sans"/>
            </a:endParaRPr>
          </a:p>
        </p:txBody>
      </p:sp>
      <p:sp>
        <p:nvSpPr>
          <p:cNvPr id="787" name="Google Shape;787;p192">
            <a:extLst>
              <a:ext uri="{FF2B5EF4-FFF2-40B4-BE49-F238E27FC236}">
                <a16:creationId xmlns:a16="http://schemas.microsoft.com/office/drawing/2014/main" id="{D066EDA6-7116-8E39-8D17-82C367BD4157}"/>
              </a:ext>
            </a:extLst>
          </p:cNvPr>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 min</a:t>
            </a:r>
            <a:endParaRPr sz="2000" b="1" i="0" u="none" strike="noStrike" cap="none">
              <a:solidFill>
                <a:srgbClr val="83AEFB"/>
              </a:solidFill>
              <a:latin typeface="DM Sans"/>
              <a:ea typeface="DM Sans"/>
              <a:cs typeface="DM Sans"/>
              <a:sym typeface="DM Sans"/>
            </a:endParaRPr>
          </a:p>
        </p:txBody>
      </p:sp>
      <p:sp>
        <p:nvSpPr>
          <p:cNvPr id="788" name="Google Shape;788;p192">
            <a:extLst>
              <a:ext uri="{FF2B5EF4-FFF2-40B4-BE49-F238E27FC236}">
                <a16:creationId xmlns:a16="http://schemas.microsoft.com/office/drawing/2014/main" id="{71ADCA2C-F954-ABAA-71FA-1A1B46637E71}"/>
              </a:ext>
            </a:extLst>
          </p:cNvPr>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264521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792">
          <a:extLst>
            <a:ext uri="{FF2B5EF4-FFF2-40B4-BE49-F238E27FC236}">
              <a16:creationId xmlns:a16="http://schemas.microsoft.com/office/drawing/2014/main" id="{D9B56786-8484-2F77-DA18-F89D74CDDA79}"/>
            </a:ext>
          </a:extLst>
        </p:cNvPr>
        <p:cNvGrpSpPr/>
        <p:nvPr/>
      </p:nvGrpSpPr>
      <p:grpSpPr>
        <a:xfrm>
          <a:off x="0" y="0"/>
          <a:ext cx="0" cy="0"/>
          <a:chOff x="0" y="0"/>
          <a:chExt cx="0" cy="0"/>
        </a:xfrm>
      </p:grpSpPr>
      <p:grpSp>
        <p:nvGrpSpPr>
          <p:cNvPr id="793" name="Google Shape;793;p193">
            <a:extLst>
              <a:ext uri="{FF2B5EF4-FFF2-40B4-BE49-F238E27FC236}">
                <a16:creationId xmlns:a16="http://schemas.microsoft.com/office/drawing/2014/main" id="{144D3D9E-0E65-51B4-85E8-8AE9A8389304}"/>
              </a:ext>
            </a:extLst>
          </p:cNvPr>
          <p:cNvGrpSpPr/>
          <p:nvPr/>
        </p:nvGrpSpPr>
        <p:grpSpPr>
          <a:xfrm>
            <a:off x="457347" y="468298"/>
            <a:ext cx="431074" cy="431074"/>
            <a:chOff x="974706" y="2467173"/>
            <a:chExt cx="738900" cy="738900"/>
          </a:xfrm>
        </p:grpSpPr>
        <p:sp>
          <p:nvSpPr>
            <p:cNvPr id="794" name="Google Shape;794;p193">
              <a:extLst>
                <a:ext uri="{FF2B5EF4-FFF2-40B4-BE49-F238E27FC236}">
                  <a16:creationId xmlns:a16="http://schemas.microsoft.com/office/drawing/2014/main" id="{5FC76FED-2457-BF47-2864-90E3119EBF61}"/>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193" title="ícono de actividad en clase">
              <a:extLst>
                <a:ext uri="{FF2B5EF4-FFF2-40B4-BE49-F238E27FC236}">
                  <a16:creationId xmlns:a16="http://schemas.microsoft.com/office/drawing/2014/main" id="{A6DEFDF0-298C-DF57-45E2-6DCFE528A6B7}"/>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6" name="Google Shape;796;p193">
            <a:extLst>
              <a:ext uri="{FF2B5EF4-FFF2-40B4-BE49-F238E27FC236}">
                <a16:creationId xmlns:a16="http://schemas.microsoft.com/office/drawing/2014/main" id="{9D4BE74D-DA54-766A-F234-F1FE354ABA23}"/>
              </a:ext>
            </a:extLst>
          </p:cNvPr>
          <p:cNvSpPr txBox="1"/>
          <p:nvPr/>
        </p:nvSpPr>
        <p:spPr>
          <a:xfrm>
            <a:off x="501450" y="1081750"/>
            <a:ext cx="762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latin typeface="DM Sans"/>
              <a:ea typeface="DM Sans"/>
              <a:cs typeface="DM Sans"/>
              <a:sym typeface="DM Sans"/>
            </a:endParaRPr>
          </a:p>
        </p:txBody>
      </p:sp>
      <p:pic>
        <p:nvPicPr>
          <p:cNvPr id="797" name="Google Shape;797;p193">
            <a:extLst>
              <a:ext uri="{FF2B5EF4-FFF2-40B4-BE49-F238E27FC236}">
                <a16:creationId xmlns:a16="http://schemas.microsoft.com/office/drawing/2014/main" id="{5A767DCC-D127-747D-731F-D67DB596081D}"/>
              </a:ext>
            </a:extLst>
          </p:cNvPr>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98" name="Google Shape;798;p193">
            <a:extLst>
              <a:ext uri="{FF2B5EF4-FFF2-40B4-BE49-F238E27FC236}">
                <a16:creationId xmlns:a16="http://schemas.microsoft.com/office/drawing/2014/main" id="{8BC31001-A10B-1F21-3B97-CCC222021EEA}"/>
              </a:ext>
            </a:extLst>
          </p:cNvPr>
          <p:cNvSpPr txBox="1"/>
          <p:nvPr/>
        </p:nvSpPr>
        <p:spPr>
          <a:xfrm>
            <a:off x="549525" y="2253750"/>
            <a:ext cx="8082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799" name="Google Shape;799;p193">
            <a:extLst>
              <a:ext uri="{FF2B5EF4-FFF2-40B4-BE49-F238E27FC236}">
                <a16:creationId xmlns:a16="http://schemas.microsoft.com/office/drawing/2014/main" id="{D90414CD-F77F-19F5-4A42-6051DEB3D2E5}"/>
              </a:ext>
            </a:extLst>
          </p:cNvPr>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09851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grpSp>
        <p:nvGrpSpPr>
          <p:cNvPr id="879" name="Google Shape;879;p204"/>
          <p:cNvGrpSpPr/>
          <p:nvPr/>
        </p:nvGrpSpPr>
        <p:grpSpPr>
          <a:xfrm>
            <a:off x="4202556" y="994173"/>
            <a:ext cx="738900" cy="7389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2" name="Google Shape;882;p204"/>
          <p:cNvSpPr txBox="1"/>
          <p:nvPr/>
        </p:nvSpPr>
        <p:spPr>
          <a:xfrm>
            <a:off x="1461300" y="2208625"/>
            <a:ext cx="6090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887"/>
        <p:cNvGrpSpPr/>
        <p:nvPr/>
      </p:nvGrpSpPr>
      <p:grpSpPr>
        <a:xfrm>
          <a:off x="0" y="0"/>
          <a:ext cx="0" cy="0"/>
          <a:chOff x="0" y="0"/>
          <a:chExt cx="0" cy="0"/>
        </a:xfrm>
      </p:grpSpPr>
      <p:grpSp>
        <p:nvGrpSpPr>
          <p:cNvPr id="888" name="Google Shape;888;p205"/>
          <p:cNvGrpSpPr/>
          <p:nvPr/>
        </p:nvGrpSpPr>
        <p:grpSpPr>
          <a:xfrm>
            <a:off x="457347" y="468298"/>
            <a:ext cx="431074" cy="431074"/>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1" name="Google Shape;891;p205"/>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93" name="Google Shape;893;p205"/>
          <p:cNvSpPr txBox="1"/>
          <p:nvPr/>
        </p:nvSpPr>
        <p:spPr>
          <a:xfrm>
            <a:off x="530550" y="2455600"/>
            <a:ext cx="7755000" cy="2301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b="1" dirty="0">
                <a:solidFill>
                  <a:schemeClr val="dk1"/>
                </a:solidFill>
                <a:highlight>
                  <a:schemeClr val="lt1"/>
                </a:highlight>
                <a:latin typeface="DM Sans"/>
                <a:ea typeface="DM Sans"/>
                <a:cs typeface="DM Sans"/>
                <a:sym typeface="DM Sans"/>
              </a:rPr>
              <a:t>Escribir un programa ejecutable bajo node.js que realice las siguientes acciones:</a:t>
            </a:r>
            <a:endParaRPr b="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Abra una terminal en el directorio del archivo y ejecute la instrucción: </a:t>
            </a:r>
            <a:r>
              <a:rPr lang="es" i="1" dirty="0">
                <a:solidFill>
                  <a:schemeClr val="dk1"/>
                </a:solidFill>
                <a:highlight>
                  <a:schemeClr val="lt1"/>
                </a:highlight>
                <a:latin typeface="DM Sans"/>
                <a:ea typeface="DM Sans"/>
                <a:cs typeface="DM Sans"/>
                <a:sym typeface="DM Sans"/>
              </a:rPr>
              <a:t>npm init -y</a:t>
            </a:r>
            <a:r>
              <a:rPr lang="es" dirty="0">
                <a:solidFill>
                  <a:schemeClr val="dk1"/>
                </a:solidFill>
                <a:highlight>
                  <a:schemeClr val="lt1"/>
                </a:highlight>
                <a:latin typeface="DM Sans"/>
                <a:ea typeface="DM Sans"/>
                <a:cs typeface="DM Sans"/>
                <a:sym typeface="DM Sans"/>
              </a:rPr>
              <a:t>.</a:t>
            </a:r>
            <a:endParaRPr dirty="0">
              <a:solidFill>
                <a:schemeClr val="dk1"/>
              </a:solidFill>
              <a:highlight>
                <a:schemeClr val="lt1"/>
              </a:highlight>
              <a:latin typeface="DM Sans"/>
              <a:ea typeface="DM Sans"/>
              <a:cs typeface="DM Sans"/>
              <a:sym typeface="DM Sans"/>
            </a:endParaRPr>
          </a:p>
          <a:p>
            <a:pPr marL="914400" lvl="1"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Esto creará un archivo especial (lo veremos más adelante) de nombre </a:t>
            </a:r>
            <a:r>
              <a:rPr lang="es" i="1" dirty="0">
                <a:solidFill>
                  <a:schemeClr val="dk1"/>
                </a:solidFill>
                <a:highlight>
                  <a:schemeClr val="lt1"/>
                </a:highlight>
                <a:latin typeface="DM Sans"/>
                <a:ea typeface="DM Sans"/>
                <a:cs typeface="DM Sans"/>
                <a:sym typeface="DM Sans"/>
              </a:rPr>
              <a:t>package.json</a:t>
            </a:r>
            <a:endParaRPr i="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Lea el archivo </a:t>
            </a:r>
            <a:r>
              <a:rPr lang="es" i="1" dirty="0">
                <a:solidFill>
                  <a:schemeClr val="dk1"/>
                </a:solidFill>
                <a:highlight>
                  <a:schemeClr val="lt1"/>
                </a:highlight>
                <a:latin typeface="DM Sans"/>
                <a:ea typeface="DM Sans"/>
                <a:cs typeface="DM Sans"/>
                <a:sym typeface="DM Sans"/>
              </a:rPr>
              <a:t>package.json</a:t>
            </a:r>
            <a:r>
              <a:rPr lang="es" dirty="0">
                <a:solidFill>
                  <a:schemeClr val="dk1"/>
                </a:solidFill>
                <a:highlight>
                  <a:schemeClr val="lt1"/>
                </a:highlight>
                <a:latin typeface="DM Sans"/>
                <a:ea typeface="DM Sans"/>
                <a:cs typeface="DM Sans"/>
                <a:sym typeface="DM Sans"/>
              </a:rPr>
              <a:t> y declare un objeto con el siguiente formato y datos:</a:t>
            </a:r>
            <a:endParaRPr sz="1050" dirty="0">
              <a:solidFill>
                <a:srgbClr val="D4D4D4"/>
              </a:solidFill>
              <a:highlight>
                <a:srgbClr val="1E1E1E"/>
              </a:highlight>
              <a:latin typeface="DM Sans"/>
              <a:ea typeface="DM Sans"/>
              <a:cs typeface="DM Sans"/>
              <a:sym typeface="DM Sans"/>
            </a:endParaRPr>
          </a:p>
          <a:p>
            <a:pPr marL="0" lvl="0" indent="457200" algn="l" rtl="0">
              <a:lnSpc>
                <a:spcPct val="135714"/>
              </a:lnSpc>
              <a:spcBef>
                <a:spcPts val="0"/>
              </a:spcBef>
              <a:spcAft>
                <a:spcPts val="0"/>
              </a:spcAft>
              <a:buNone/>
            </a:pPr>
            <a:r>
              <a:rPr lang="es" sz="1050" dirty="0">
                <a:solidFill>
                  <a:srgbClr val="569CD6"/>
                </a:solidFill>
                <a:highlight>
                  <a:srgbClr val="1E1E1E"/>
                </a:highlight>
                <a:latin typeface="Courier New"/>
                <a:ea typeface="Courier New"/>
                <a:cs typeface="Courier New"/>
                <a:sym typeface="Courier New"/>
              </a:rPr>
              <a:t>const</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info</a:t>
            </a:r>
            <a:r>
              <a:rPr lang="es" sz="1050" dirty="0">
                <a:solidFill>
                  <a:srgbClr val="D4D4D4"/>
                </a:solidFill>
                <a:highlight>
                  <a:srgbClr val="1E1E1E"/>
                </a:highlight>
                <a:latin typeface="Courier New"/>
                <a:ea typeface="Courier New"/>
                <a:cs typeface="Courier New"/>
                <a:sym typeface="Courier New"/>
              </a:rPr>
              <a:t> = {</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contenidoStr:</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string</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contenidoObj:</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objeto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size:</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tamaño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bytes</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a:t>
            </a:r>
            <a:endParaRPr sz="1050" dirty="0">
              <a:latin typeface="DM Sans"/>
              <a:ea typeface="DM Sans"/>
              <a:cs typeface="DM Sans"/>
              <a:sym typeface="DM Sans"/>
            </a:endParaRPr>
          </a:p>
        </p:txBody>
      </p:sp>
      <p:sp>
        <p:nvSpPr>
          <p:cNvPr id="894" name="Google Shape;894;p20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98"/>
        <p:cNvGrpSpPr/>
        <p:nvPr/>
      </p:nvGrpSpPr>
      <p:grpSpPr>
        <a:xfrm>
          <a:off x="0" y="0"/>
          <a:ext cx="0" cy="0"/>
          <a:chOff x="0" y="0"/>
          <a:chExt cx="0" cy="0"/>
        </a:xfrm>
      </p:grpSpPr>
      <p:grpSp>
        <p:nvGrpSpPr>
          <p:cNvPr id="899" name="Google Shape;899;p206"/>
          <p:cNvGrpSpPr/>
          <p:nvPr/>
        </p:nvGrpSpPr>
        <p:grpSpPr>
          <a:xfrm>
            <a:off x="457347" y="468298"/>
            <a:ext cx="431074" cy="431074"/>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03" name="Google Shape;903;p206"/>
          <p:cNvSpPr txBox="1"/>
          <p:nvPr/>
        </p:nvSpPr>
        <p:spPr>
          <a:xfrm>
            <a:off x="530550" y="2461200"/>
            <a:ext cx="8082900" cy="1693200"/>
          </a:xfrm>
          <a:prstGeom prst="rect">
            <a:avLst/>
          </a:prstGeom>
          <a:noFill/>
          <a:ln>
            <a:noFill/>
          </a:ln>
        </p:spPr>
        <p:txBody>
          <a:bodyPr spcFirstLastPara="1" wrap="square" lIns="91425" tIns="91425" rIns="91425" bIns="91425" anchor="t" anchorCtr="0">
            <a:spAutoFit/>
          </a:bodyPr>
          <a:lstStyle/>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905" name="Google Shape;905;p206"/>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03</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Express, routers</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1800" b="1" dirty="0">
                <a:solidFill>
                  <a:schemeClr val="lt1"/>
                </a:solidFill>
                <a:latin typeface="DM Sans"/>
                <a:ea typeface="DM Sans"/>
                <a:cs typeface="DM Sans"/>
                <a:sym typeface="DM Sans"/>
              </a:rPr>
              <a:t>y</a:t>
            </a: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otros…</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375951" y="333172"/>
            <a:ext cx="777875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dirty="0">
                <a:solidFill>
                  <a:schemeClr val="dk1"/>
                </a:solidFill>
                <a:latin typeface="DM Sans"/>
                <a:ea typeface="DM Sans"/>
                <a:cs typeface="DM Sans"/>
                <a:sym typeface="DM Sans"/>
              </a:rPr>
              <a:t>Ejercicio:</a:t>
            </a:r>
            <a:endParaRPr sz="4000" b="1" i="0" u="none" strike="noStrike" cap="none" dirty="0">
              <a:solidFill>
                <a:schemeClr val="dk1"/>
              </a:solidFill>
              <a:latin typeface="DM Sans"/>
              <a:ea typeface="DM Sans"/>
              <a:cs typeface="DM Sans"/>
              <a:sym typeface="DM Sans"/>
            </a:endParaRPr>
          </a:p>
        </p:txBody>
      </p:sp>
      <p:sp>
        <p:nvSpPr>
          <p:cNvPr id="4" name="CuadroTexto 3">
            <a:extLst>
              <a:ext uri="{FF2B5EF4-FFF2-40B4-BE49-F238E27FC236}">
                <a16:creationId xmlns:a16="http://schemas.microsoft.com/office/drawing/2014/main" id="{25DFFE0C-ED1D-F211-C759-80B1CA870FBC}"/>
              </a:ext>
            </a:extLst>
          </p:cNvPr>
          <p:cNvSpPr txBox="1"/>
          <p:nvPr/>
        </p:nvSpPr>
        <p:spPr>
          <a:xfrm>
            <a:off x="216761" y="1146149"/>
            <a:ext cx="6273250" cy="3795911"/>
          </a:xfrm>
          <a:prstGeom prst="rect">
            <a:avLst/>
          </a:prstGeom>
          <a:noFill/>
        </p:spPr>
        <p:txBody>
          <a:bodyPr wrap="square">
            <a:spAutoFit/>
          </a:bodyPr>
          <a:lstStyle/>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Desarrollar el backend de una escuela, que permita dar de alta alumnos y cursos. Definir propiedades básicas para cada entidad, según corresponda. </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Cada alumno debe contar con una propiedad “cursando”, que será un array de objetos, donde cada objeto será un curso, y estará compuesto de las propiedades id y reinscripciones. </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Generar la ruta /api/alumnos/:</a:t>
            </a:r>
            <a:r>
              <a:rPr lang="es-ES" sz="1600" b="1" dirty="0" err="1">
                <a:solidFill>
                  <a:schemeClr val="dk1"/>
                </a:solidFill>
                <a:latin typeface="DM Sans"/>
                <a:ea typeface="DM Sans"/>
                <a:cs typeface="DM Sans"/>
                <a:sym typeface="DM Sans"/>
              </a:rPr>
              <a:t>aid</a:t>
            </a:r>
            <a:r>
              <a:rPr lang="es-ES" sz="1600" b="1" dirty="0">
                <a:solidFill>
                  <a:schemeClr val="dk1"/>
                </a:solidFill>
                <a:latin typeface="DM Sans"/>
                <a:ea typeface="DM Sans"/>
                <a:cs typeface="DM Sans"/>
                <a:sym typeface="DM Sans"/>
              </a:rPr>
              <a:t>/curso/:cid que permita agregar un curso al alumno. Deberá utilizar el método POST. Solo se debe agregar el id del curso, que deberá ser un curso válido en el sistema. En caso de que un alumno se inscriba al mismo curso en más de una oportunidad, no se duplicará la entrada, sino que se incrementará la propiedad “reinscripciones”, dentro del objeto.</a:t>
            </a:r>
          </a:p>
        </p:txBody>
      </p:sp>
      <p:pic>
        <p:nvPicPr>
          <p:cNvPr id="1026" name="Picture 2" descr="INGENIERÍA EN INFORMÁTICA | UADE | Universidad Argentina de la Empresa">
            <a:extLst>
              <a:ext uri="{FF2B5EF4-FFF2-40B4-BE49-F238E27FC236}">
                <a16:creationId xmlns:a16="http://schemas.microsoft.com/office/drawing/2014/main" id="{ED1501F9-46F5-0F6B-0F75-8A496F4B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8" y="1612365"/>
            <a:ext cx="2653988" cy="19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97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375951" y="333172"/>
            <a:ext cx="777875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dirty="0">
                <a:solidFill>
                  <a:schemeClr val="dk1"/>
                </a:solidFill>
                <a:latin typeface="DM Sans"/>
                <a:ea typeface="DM Sans"/>
                <a:cs typeface="DM Sans"/>
                <a:sym typeface="DM Sans"/>
              </a:rPr>
              <a:t>Ejercicio:</a:t>
            </a:r>
            <a:endParaRPr sz="4000" b="1" i="0" u="none" strike="noStrike" cap="none" dirty="0">
              <a:solidFill>
                <a:schemeClr val="dk1"/>
              </a:solidFill>
              <a:latin typeface="DM Sans"/>
              <a:ea typeface="DM Sans"/>
              <a:cs typeface="DM Sans"/>
              <a:sym typeface="DM Sans"/>
            </a:endParaRPr>
          </a:p>
        </p:txBody>
      </p:sp>
      <p:sp>
        <p:nvSpPr>
          <p:cNvPr id="4" name="CuadroTexto 3">
            <a:extLst>
              <a:ext uri="{FF2B5EF4-FFF2-40B4-BE49-F238E27FC236}">
                <a16:creationId xmlns:a16="http://schemas.microsoft.com/office/drawing/2014/main" id="{25DFFE0C-ED1D-F211-C759-80B1CA870FBC}"/>
              </a:ext>
            </a:extLst>
          </p:cNvPr>
          <p:cNvSpPr txBox="1"/>
          <p:nvPr/>
        </p:nvSpPr>
        <p:spPr>
          <a:xfrm>
            <a:off x="216761" y="1146149"/>
            <a:ext cx="6273250" cy="1944122"/>
          </a:xfrm>
          <a:prstGeom prst="rect">
            <a:avLst/>
          </a:prstGeom>
          <a:noFill/>
        </p:spPr>
        <p:txBody>
          <a:bodyPr wrap="square">
            <a:spAutoFit/>
          </a:bodyPr>
          <a:lstStyle/>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Generar una vista que permita a un alumno inscribirse en cursos.</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Desarrollar una ruta /api/alumnos/:</a:t>
            </a:r>
            <a:r>
              <a:rPr lang="es-ES" sz="1600" b="1" dirty="0" err="1">
                <a:solidFill>
                  <a:schemeClr val="dk1"/>
                </a:solidFill>
                <a:latin typeface="DM Sans"/>
                <a:ea typeface="DM Sans"/>
                <a:cs typeface="DM Sans"/>
                <a:sym typeface="DM Sans"/>
              </a:rPr>
              <a:t>aid</a:t>
            </a:r>
            <a:r>
              <a:rPr lang="es-ES" sz="1600" b="1" dirty="0">
                <a:solidFill>
                  <a:schemeClr val="dk1"/>
                </a:solidFill>
                <a:latin typeface="DM Sans"/>
                <a:ea typeface="DM Sans"/>
                <a:cs typeface="DM Sans"/>
                <a:sym typeface="DM Sans"/>
              </a:rPr>
              <a:t>, método PUT, que permita asignar cursos a un alumno. La ruta debe recibir en el </a:t>
            </a:r>
            <a:r>
              <a:rPr lang="es-ES" sz="1600" b="1" dirty="0" err="1">
                <a:solidFill>
                  <a:schemeClr val="dk1"/>
                </a:solidFill>
                <a:latin typeface="DM Sans"/>
                <a:ea typeface="DM Sans"/>
                <a:cs typeface="DM Sans"/>
                <a:sym typeface="DM Sans"/>
              </a:rPr>
              <a:t>body</a:t>
            </a:r>
            <a:r>
              <a:rPr lang="es-ES" sz="1600" b="1" dirty="0">
                <a:solidFill>
                  <a:schemeClr val="dk1"/>
                </a:solidFill>
                <a:latin typeface="DM Sans"/>
                <a:ea typeface="DM Sans"/>
                <a:cs typeface="DM Sans"/>
                <a:sym typeface="DM Sans"/>
              </a:rPr>
              <a:t> un array con estructura e información válida, de acuerdo a lo que se espera para la propiedad “cursando” del alumno.</a:t>
            </a:r>
            <a:endParaRPr lang="es-ES" sz="1600" dirty="0">
              <a:solidFill>
                <a:schemeClr val="dk1"/>
              </a:solidFill>
              <a:latin typeface="DM Sans"/>
              <a:ea typeface="DM Sans"/>
              <a:cs typeface="DM Sans"/>
              <a:sym typeface="DM Sans"/>
            </a:endParaRPr>
          </a:p>
        </p:txBody>
      </p:sp>
      <p:pic>
        <p:nvPicPr>
          <p:cNvPr id="1026" name="Picture 2" descr="INGENIERÍA EN INFORMÁTICA | UADE | Universidad Argentina de la Empresa">
            <a:extLst>
              <a:ext uri="{FF2B5EF4-FFF2-40B4-BE49-F238E27FC236}">
                <a16:creationId xmlns:a16="http://schemas.microsoft.com/office/drawing/2014/main" id="{ED1501F9-46F5-0F6B-0F75-8A496F4B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8" y="1612365"/>
            <a:ext cx="2653988" cy="19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092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1431131"/>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Métodos asociados a los arrays: map, find, findIndex, every, reduce, filter.</a:t>
            </a:r>
          </a:p>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Object.keys(), Object.values.(), Object.entries()</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Operador Spread</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Operador </a:t>
            </a:r>
            <a:r>
              <a:rPr lang="es-AR" sz="1350" dirty="0" err="1">
                <a:solidFill>
                  <a:schemeClr val="lt1"/>
                </a:solidFill>
                <a:latin typeface="DM Sans"/>
                <a:ea typeface="DM Sans"/>
                <a:cs typeface="DM Sans"/>
                <a:sym typeface="DM Sans"/>
              </a:rPr>
              <a:t>Rest</a:t>
            </a:r>
            <a:endParaRPr lang="es-AR" sz="1350" dirty="0">
              <a:solidFill>
                <a:schemeClr val="lt1"/>
              </a:solidFill>
              <a:latin typeface="DM Sans"/>
              <a:ea typeface="DM Sans"/>
              <a:cs typeface="DM Sans"/>
              <a:sym typeface="DM Sans"/>
            </a:endParaRP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Desestructuración</a:t>
            </a:r>
          </a:p>
          <a:p>
            <a:pPr marL="457200" lvl="0" indent="-314325" algn="l" rtl="0">
              <a:spcBef>
                <a:spcPts val="0"/>
              </a:spcBef>
              <a:spcAft>
                <a:spcPts val="0"/>
              </a:spcAft>
              <a:buClr>
                <a:schemeClr val="accent6"/>
              </a:buClr>
              <a:buSzPts val="1350"/>
              <a:buFont typeface="DM Sans"/>
              <a:buChar char="✓"/>
            </a:pPr>
            <a:r>
              <a:rPr lang="es-AR" sz="1350" dirty="0">
                <a:solidFill>
                  <a:schemeClr val="lt1"/>
                </a:solidFill>
                <a:latin typeface="DM Sans"/>
                <a:ea typeface="DM Sans"/>
                <a:cs typeface="DM Sans"/>
                <a:sym typeface="DM Sans"/>
              </a:rPr>
              <a:t>Ejercicio: </a:t>
            </a:r>
            <a:r>
              <a:rPr lang="es-AR" sz="1350" dirty="0" err="1">
                <a:solidFill>
                  <a:schemeClr val="lt1"/>
                </a:solidFill>
                <a:latin typeface="DM Sans"/>
                <a:ea typeface="DM Sans"/>
                <a:cs typeface="DM Sans"/>
                <a:sym typeface="DM Sans"/>
              </a:rPr>
              <a:t>update</a:t>
            </a:r>
            <a:r>
              <a:rPr lang="es-AR" sz="1350" dirty="0">
                <a:solidFill>
                  <a:schemeClr val="lt1"/>
                </a:solidFill>
                <a:latin typeface="DM Sans"/>
                <a:ea typeface="DM Sans"/>
                <a:cs typeface="DM Sans"/>
                <a:sym typeface="DM Sans"/>
              </a:rPr>
              <a:t> de objeto</a:t>
            </a:r>
            <a:endParaRPr sz="1350" dirty="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184"/>
          <p:cNvSpPr txBox="1"/>
          <p:nvPr/>
        </p:nvSpPr>
        <p:spPr>
          <a:xfrm>
            <a:off x="1461288" y="1648200"/>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Nuevas implementaciones con </a:t>
            </a:r>
            <a:r>
              <a:rPr lang="es" sz="4000" b="1">
                <a:solidFill>
                  <a:schemeClr val="accent4"/>
                </a:solidFill>
                <a:latin typeface="DM Sans"/>
                <a:ea typeface="DM Sans"/>
                <a:cs typeface="DM Sans"/>
                <a:sym typeface="DM Sans"/>
              </a:rPr>
              <a:t>ECMAScript 10 y 11</a:t>
            </a:r>
            <a:endParaRPr sz="4000" b="1" i="0" u="none" strike="noStrike" cap="none">
              <a:solidFill>
                <a:schemeClr val="accent4"/>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746"/>
        <p:cNvGrpSpPr/>
        <p:nvPr/>
      </p:nvGrpSpPr>
      <p:grpSpPr>
        <a:xfrm>
          <a:off x="0" y="0"/>
          <a:ext cx="0" cy="0"/>
          <a:chOff x="0" y="0"/>
          <a:chExt cx="0" cy="0"/>
        </a:xfrm>
      </p:grpSpPr>
      <p:sp>
        <p:nvSpPr>
          <p:cNvPr id="747" name="Google Shape;747;p185"/>
          <p:cNvSpPr txBox="1"/>
          <p:nvPr/>
        </p:nvSpPr>
        <p:spPr>
          <a:xfrm>
            <a:off x="457725" y="424784"/>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¿Qué considerar aquí?</a:t>
            </a:r>
            <a:endParaRPr sz="4000" b="1" dirty="0">
              <a:solidFill>
                <a:schemeClr val="dk1"/>
              </a:solidFill>
              <a:latin typeface="DM Sans"/>
              <a:ea typeface="DM Sans"/>
              <a:cs typeface="DM Sans"/>
              <a:sym typeface="DM Sans"/>
            </a:endParaRPr>
          </a:p>
        </p:txBody>
      </p:sp>
      <p:sp>
        <p:nvSpPr>
          <p:cNvPr id="748" name="Google Shape;748;p185"/>
          <p:cNvSpPr txBox="1"/>
          <p:nvPr/>
        </p:nvSpPr>
        <p:spPr>
          <a:xfrm>
            <a:off x="457725" y="1739532"/>
            <a:ext cx="4730100" cy="14311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A partir de estas implementaciones, tenemos que hacer una aclaración importante. Muchos de los cambios en estas versiones están estrechamente ligados con otros conceptos que irás aprendiendo a lo largo del curso. Por lo tanto, los mismos se irán viendo a medida que transcurran las clases.</a:t>
            </a:r>
            <a:endParaRPr sz="1350" dirty="0">
              <a:latin typeface="DM Sans"/>
              <a:ea typeface="DM Sans"/>
              <a:cs typeface="DM Sans"/>
              <a:sym typeface="DM Sans"/>
            </a:endParaRPr>
          </a:p>
        </p:txBody>
      </p:sp>
      <p:pic>
        <p:nvPicPr>
          <p:cNvPr id="749" name="Google Shape;749;p185"/>
          <p:cNvPicPr preferRelativeResize="0"/>
          <p:nvPr/>
        </p:nvPicPr>
        <p:blipFill rotWithShape="1">
          <a:blip r:embed="rId3">
            <a:alphaModFix/>
          </a:blip>
          <a:srcRect l="2185" t="2340" r="1530" b="4410"/>
          <a:stretch/>
        </p:blipFill>
        <p:spPr>
          <a:xfrm>
            <a:off x="5453175" y="1848413"/>
            <a:ext cx="3328975" cy="1234675"/>
          </a:xfrm>
          <a:prstGeom prst="rect">
            <a:avLst/>
          </a:prstGeom>
          <a:noFill/>
          <a:ln>
            <a:noFill/>
          </a:ln>
        </p:spPr>
      </p:pic>
      <p:sp>
        <p:nvSpPr>
          <p:cNvPr id="3" name="CuadroTexto 2">
            <a:extLst>
              <a:ext uri="{FF2B5EF4-FFF2-40B4-BE49-F238E27FC236}">
                <a16:creationId xmlns:a16="http://schemas.microsoft.com/office/drawing/2014/main" id="{950B55FF-5B22-22E0-0F5C-7D5A77219F34}"/>
              </a:ext>
            </a:extLst>
          </p:cNvPr>
          <p:cNvSpPr txBox="1"/>
          <p:nvPr/>
        </p:nvSpPr>
        <p:spPr>
          <a:xfrm>
            <a:off x="278446" y="3226336"/>
            <a:ext cx="6142979" cy="1815882"/>
          </a:xfrm>
          <a:prstGeom prst="rect">
            <a:avLst/>
          </a:prstGeom>
          <a:noFill/>
        </p:spPr>
        <p:txBody>
          <a:bodyPr wrap="square">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String.trim</a:t>
            </a:r>
            <a:r>
              <a:rPr lang="es-ES" sz="1400" dirty="0">
                <a:latin typeface="DM Sans"/>
                <a:ea typeface="DM Sans"/>
                <a:cs typeface="DM Sans"/>
                <a:sym typeface="DM Sans"/>
              </a:rPr>
              <a:t>(): Remueve los espacios innecesarios en una cadena. Sirve para validaciones.</a:t>
            </a:r>
            <a:endParaRPr lang="es-ES" sz="1400" b="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Array.flat</a:t>
            </a:r>
            <a:r>
              <a:rPr lang="es-ES" sz="1400" dirty="0">
                <a:latin typeface="DM Sans"/>
                <a:ea typeface="DM Sans"/>
                <a:cs typeface="DM Sans"/>
                <a:sym typeface="DM Sans"/>
              </a:rPr>
              <a:t>(): Remueve anidaciones internas en </a:t>
            </a:r>
            <a:r>
              <a:rPr lang="es-ES" sz="1400" dirty="0" err="1">
                <a:latin typeface="DM Sans"/>
                <a:ea typeface="DM Sans"/>
                <a:cs typeface="DM Sans"/>
                <a:sym typeface="DM Sans"/>
              </a:rPr>
              <a:t>arrays</a:t>
            </a:r>
            <a:r>
              <a:rPr lang="es-ES" sz="1400" dirty="0">
                <a:latin typeface="DM Sans"/>
                <a:ea typeface="DM Sans"/>
                <a:cs typeface="DM Sans"/>
                <a:sym typeface="DM Sans"/>
              </a:rPr>
              <a:t>. Deja un arreglo “plano”.</a:t>
            </a:r>
          </a:p>
          <a:p>
            <a:pPr marL="457200" indent="-314325">
              <a:buClr>
                <a:schemeClr val="accent4"/>
              </a:buClr>
              <a:buSzPts val="1350"/>
              <a:buFont typeface="DM Sans"/>
              <a:buChar char="✓"/>
            </a:pPr>
            <a:r>
              <a:rPr lang="es-ES" dirty="0">
                <a:latin typeface="DM Sans"/>
                <a:ea typeface="DM Sans"/>
                <a:cs typeface="DM Sans"/>
                <a:sym typeface="DM Sans"/>
              </a:rPr>
              <a:t>Operador </a:t>
            </a:r>
            <a:r>
              <a:rPr lang="es-ES" dirty="0" err="1">
                <a:latin typeface="DM Sans"/>
                <a:ea typeface="DM Sans"/>
                <a:cs typeface="DM Sans"/>
                <a:sym typeface="DM Sans"/>
              </a:rPr>
              <a:t>Nullish</a:t>
            </a:r>
            <a:r>
              <a:rPr lang="es-ES" dirty="0">
                <a:latin typeface="DM Sans"/>
                <a:ea typeface="DM Sans"/>
                <a:cs typeface="DM Sans"/>
                <a:sym typeface="DM Sans"/>
              </a:rPr>
              <a:t> (??)</a:t>
            </a:r>
            <a:r>
              <a:rPr lang="es-ES" sz="1400" dirty="0">
                <a:latin typeface="DM Sans"/>
                <a:ea typeface="DM Sans"/>
                <a:cs typeface="DM Sans"/>
                <a:sym typeface="DM Sans"/>
              </a:rPr>
              <a:t> Sirve para poder colocar un valor por default a variables que podrían ser nulas o indefinidas. A diferencia del operador ||, éstas filtran “</a:t>
            </a:r>
            <a:r>
              <a:rPr lang="es-ES" sz="1400" dirty="0" err="1">
                <a:latin typeface="DM Sans"/>
                <a:ea typeface="DM Sans"/>
                <a:cs typeface="DM Sans"/>
                <a:sym typeface="DM Sans"/>
              </a:rPr>
              <a:t>falseys</a:t>
            </a:r>
            <a:r>
              <a:rPr lang="es-ES" sz="1400" dirty="0">
                <a:latin typeface="DM Sans"/>
                <a:ea typeface="DM Sans"/>
                <a:cs typeface="DM Sans"/>
                <a:sym typeface="DM Sans"/>
              </a:rPr>
              <a:t>”</a:t>
            </a:r>
          </a:p>
          <a:p>
            <a:pPr marL="457200" marR="0" lvl="0" indent="-314325" algn="l" rtl="0">
              <a:lnSpc>
                <a:spcPct val="100000"/>
              </a:lnSpc>
              <a:spcBef>
                <a:spcPts val="0"/>
              </a:spcBef>
              <a:spcAft>
                <a:spcPts val="0"/>
              </a:spcAft>
              <a:buClr>
                <a:schemeClr val="accent4"/>
              </a:buClr>
              <a:buSzPts val="1350"/>
              <a:buFont typeface="DM Sans"/>
              <a:buChar char="✓"/>
            </a:pPr>
            <a:endParaRPr lang="es-ES" sz="1400" dirty="0">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2781</TotalTime>
  <Words>1618</Words>
  <Application>Microsoft Office PowerPoint</Application>
  <PresentationFormat>Presentación en pantalla (16:9)</PresentationFormat>
  <Paragraphs>145</Paragraphs>
  <Slides>25</Slides>
  <Notes>25</Notes>
  <HiddenSlides>17</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25</vt:i4>
      </vt:variant>
    </vt:vector>
  </HeadingPairs>
  <TitlesOfParts>
    <vt:vector size="34" baseType="lpstr">
      <vt:lpstr>Anton</vt:lpstr>
      <vt:lpstr>Helvetica Neue Light</vt:lpstr>
      <vt:lpstr>Arial</vt:lpstr>
      <vt:lpstr>Courier New</vt:lpstr>
      <vt:lpstr>DM Sans</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43</cp:revision>
  <dcterms:modified xsi:type="dcterms:W3CDTF">2024-10-24T12:44:34Z</dcterms:modified>
</cp:coreProperties>
</file>